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73" r:id="rId6"/>
    <p:sldId id="274" r:id="rId7"/>
    <p:sldId id="275" r:id="rId8"/>
    <p:sldId id="276" r:id="rId9"/>
    <p:sldId id="277" r:id="rId10"/>
    <p:sldId id="260" r:id="rId11"/>
    <p:sldId id="271" r:id="rId12"/>
    <p:sldId id="272" r:id="rId13"/>
    <p:sldId id="261" r:id="rId14"/>
    <p:sldId id="264" r:id="rId15"/>
    <p:sldId id="265" r:id="rId16"/>
    <p:sldId id="266" r:id="rId17"/>
    <p:sldId id="267" r:id="rId18"/>
    <p:sldId id="262" r:id="rId19"/>
    <p:sldId id="278" r:id="rId20"/>
    <p:sldId id="280" r:id="rId21"/>
    <p:sldId id="281" r:id="rId22"/>
    <p:sldId id="282" r:id="rId23"/>
    <p:sldId id="279" r:id="rId24"/>
    <p:sldId id="263" r:id="rId25"/>
    <p:sldId id="268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87" autoAdjust="0"/>
    <p:restoredTop sz="93925" autoAdjust="0"/>
  </p:normalViewPr>
  <p:slideViewPr>
    <p:cSldViewPr>
      <p:cViewPr varScale="1">
        <p:scale>
          <a:sx n="100" d="100"/>
          <a:sy n="100" d="100"/>
        </p:scale>
        <p:origin x="-96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51934-944A-4680-AC54-B031DEC86762}" type="datetimeFigureOut">
              <a:rPr lang="en-US" smtClean="0"/>
              <a:pPr/>
              <a:t>12/7/2010</a:t>
            </a:fld>
            <a:endParaRPr lang="en-N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E5971-2FD4-4C5D-92D8-BE359FD1052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51934-944A-4680-AC54-B031DEC86762}" type="datetimeFigureOut">
              <a:rPr lang="en-US" smtClean="0"/>
              <a:pPr/>
              <a:t>12/7/2010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E5971-2FD4-4C5D-92D8-BE359FD1052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51934-944A-4680-AC54-B031DEC86762}" type="datetimeFigureOut">
              <a:rPr lang="en-US" smtClean="0"/>
              <a:pPr/>
              <a:t>12/7/2010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E5971-2FD4-4C5D-92D8-BE359FD1052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51934-944A-4680-AC54-B031DEC86762}" type="datetimeFigureOut">
              <a:rPr lang="en-US" smtClean="0"/>
              <a:pPr/>
              <a:t>12/7/2010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E5971-2FD4-4C5D-92D8-BE359FD1052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51934-944A-4680-AC54-B031DEC86762}" type="datetimeFigureOut">
              <a:rPr lang="en-US" smtClean="0"/>
              <a:pPr/>
              <a:t>12/7/2010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E5971-2FD4-4C5D-92D8-BE359FD1052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51934-944A-4680-AC54-B031DEC86762}" type="datetimeFigureOut">
              <a:rPr lang="en-US" smtClean="0"/>
              <a:pPr/>
              <a:t>12/7/2010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E5971-2FD4-4C5D-92D8-BE359FD1052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51934-944A-4680-AC54-B031DEC86762}" type="datetimeFigureOut">
              <a:rPr lang="en-US" smtClean="0"/>
              <a:pPr/>
              <a:t>12/7/2010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E5971-2FD4-4C5D-92D8-BE359FD1052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51934-944A-4680-AC54-B031DEC86762}" type="datetimeFigureOut">
              <a:rPr lang="en-US" smtClean="0"/>
              <a:pPr/>
              <a:t>12/7/2010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E5971-2FD4-4C5D-92D8-BE359FD1052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51934-944A-4680-AC54-B031DEC86762}" type="datetimeFigureOut">
              <a:rPr lang="en-US" smtClean="0"/>
              <a:pPr/>
              <a:t>12/7/2010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E5971-2FD4-4C5D-92D8-BE359FD1052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51934-944A-4680-AC54-B031DEC86762}" type="datetimeFigureOut">
              <a:rPr lang="en-US" smtClean="0"/>
              <a:pPr/>
              <a:t>12/7/2010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E5971-2FD4-4C5D-92D8-BE359FD1052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51934-944A-4680-AC54-B031DEC86762}" type="datetimeFigureOut">
              <a:rPr lang="en-US" smtClean="0"/>
              <a:pPr/>
              <a:t>12/7/2010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A4E5971-2FD4-4C5D-92D8-BE359FD1052E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E651934-944A-4680-AC54-B031DEC86762}" type="datetimeFigureOut">
              <a:rPr lang="en-US" smtClean="0"/>
              <a:pPr/>
              <a:t>12/7/2010</a:t>
            </a:fld>
            <a:endParaRPr lang="en-N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A4E5971-2FD4-4C5D-92D8-BE359FD1052E}" type="slidenum">
              <a:rPr lang="en-NZ" smtClean="0"/>
              <a:pPr/>
              <a:t>‹#›</a:t>
            </a:fld>
            <a:endParaRPr lang="en-NZ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advClick="0"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slide" Target="slide12.xml"/><Relationship Id="rId4" Type="http://schemas.openxmlformats.org/officeDocument/2006/relationships/slide" Target="slide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slide" Target="slide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0.xml"/><Relationship Id="rId4" Type="http://schemas.openxmlformats.org/officeDocument/2006/relationships/slide" Target="slide2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slide" Target="slide3.xml"/><Relationship Id="rId7" Type="http://schemas.openxmlformats.org/officeDocument/2006/relationships/slide" Target="slide1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5.xml"/><Relationship Id="rId5" Type="http://schemas.openxmlformats.org/officeDocument/2006/relationships/slide" Target="slide14.xml"/><Relationship Id="rId4" Type="http://schemas.openxmlformats.org/officeDocument/2006/relationships/slide" Target="slide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3.xml"/><Relationship Id="rId4" Type="http://schemas.openxmlformats.org/officeDocument/2006/relationships/slide" Target="slide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3.xml"/><Relationship Id="rId4" Type="http://schemas.openxmlformats.org/officeDocument/2006/relationships/slide" Target="slide2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3.xml"/><Relationship Id="rId4" Type="http://schemas.openxmlformats.org/officeDocument/2006/relationships/slide" Target="slide2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3.xml"/><Relationship Id="rId4" Type="http://schemas.openxmlformats.org/officeDocument/2006/relationships/slide" Target="slide2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7" Type="http://schemas.openxmlformats.org/officeDocument/2006/relationships/slide" Target="slide22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slide" Target="slide21.xml"/><Relationship Id="rId5" Type="http://schemas.openxmlformats.org/officeDocument/2006/relationships/slide" Target="slide20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slide" Target="slide2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slide" Target="slide2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gif"/><Relationship Id="rId4" Type="http://schemas.openxmlformats.org/officeDocument/2006/relationships/slide" Target="slide2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hyperlink" Target="http://technet.microsoft.com/en-us/library/cc786128(WS.10).aspx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3.xml"/><Relationship Id="rId4" Type="http://schemas.openxmlformats.org/officeDocument/2006/relationships/slide" Target="slide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7" Type="http://schemas.openxmlformats.org/officeDocument/2006/relationships/slide" Target="slide24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3.xml"/><Relationship Id="rId7" Type="http://schemas.openxmlformats.org/officeDocument/2006/relationships/slide" Target="slide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slide" Target="slide4.xml"/><Relationship Id="rId4" Type="http://schemas.openxmlformats.org/officeDocument/2006/relationships/slide" Target="slide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slide" Target="slide4.xml"/><Relationship Id="rId4" Type="http://schemas.openxmlformats.org/officeDocument/2006/relationships/slide" Target="slide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slide" Target="slide4.xml"/><Relationship Id="rId4" Type="http://schemas.openxmlformats.org/officeDocument/2006/relationships/slide" Target="slide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slide" Target="slide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slide" Target="slide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solidFill>
            <a:schemeClr val="accent1">
              <a:alpha val="51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TCP/IP, How it works.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Rhys McBreen</a:t>
            </a:r>
          </a:p>
          <a:p>
            <a:endParaRPr lang="en-NZ" dirty="0"/>
          </a:p>
          <a:p>
            <a:r>
              <a:rPr lang="en-NZ" dirty="0" smtClean="0"/>
              <a:t>(How the internet works)</a:t>
            </a:r>
            <a:endParaRPr lang="en-NZ" dirty="0"/>
          </a:p>
        </p:txBody>
      </p:sp>
      <p:sp>
        <p:nvSpPr>
          <p:cNvPr id="4" name="Action Button: Help 3">
            <a:hlinkClick r:id="rId2" action="ppaction://hlinksldjump" highlightClick="1"/>
          </p:cNvPr>
          <p:cNvSpPr/>
          <p:nvPr/>
        </p:nvSpPr>
        <p:spPr>
          <a:xfrm>
            <a:off x="0" y="6429372"/>
            <a:ext cx="428628" cy="428628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6000760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Action Button: Custom 6">
            <a:hlinkClick r:id="" action="ppaction://hlinkshowjump?jump=endshow" highlightClick="1"/>
          </p:cNvPr>
          <p:cNvSpPr/>
          <p:nvPr/>
        </p:nvSpPr>
        <p:spPr>
          <a:xfrm>
            <a:off x="8858280" y="0"/>
            <a:ext cx="285720" cy="285728"/>
          </a:xfrm>
          <a:prstGeom prst="actionButtonBlank">
            <a:avLst/>
          </a:prstGeom>
          <a:solidFill>
            <a:srgbClr val="FF0000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>
                <a:solidFill>
                  <a:schemeClr val="tx1"/>
                </a:solidFill>
              </a:rPr>
              <a:t>X</a:t>
            </a:r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solidFill>
            <a:schemeClr val="accent1">
              <a:alpha val="51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Host-to-Host (Transport) Layer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This is what  the application layer calls  on if it needs data, or needs to send data</a:t>
            </a:r>
          </a:p>
          <a:p>
            <a:r>
              <a:rPr lang="en-NZ" dirty="0" smtClean="0"/>
              <a:t>This has two protocols:</a:t>
            </a:r>
          </a:p>
          <a:p>
            <a:pPr lvl="1"/>
            <a:r>
              <a:rPr lang="en-NZ" dirty="0" smtClean="0"/>
              <a:t>Transmission Control Protocol</a:t>
            </a:r>
          </a:p>
          <a:p>
            <a:pPr lvl="1"/>
            <a:r>
              <a:rPr lang="en-NZ" dirty="0" smtClean="0"/>
              <a:t>User Datagram Protocol</a:t>
            </a: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8715372" y="6429372"/>
            <a:ext cx="428628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Action Button: Beginning 4">
            <a:hlinkClick r:id="rId3" action="ppaction://hlinksldjump" highlightClick="1"/>
          </p:cNvPr>
          <p:cNvSpPr/>
          <p:nvPr/>
        </p:nvSpPr>
        <p:spPr>
          <a:xfrm>
            <a:off x="8215338" y="6429372"/>
            <a:ext cx="428628" cy="42862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Action Button: Help 5">
            <a:hlinkClick r:id="rId4" action="ppaction://hlinksldjump" highlightClick="1"/>
          </p:cNvPr>
          <p:cNvSpPr/>
          <p:nvPr/>
        </p:nvSpPr>
        <p:spPr>
          <a:xfrm>
            <a:off x="0" y="6429372"/>
            <a:ext cx="428628" cy="428628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8" name="Action Button: Custom 7">
            <a:hlinkClick r:id="" action="ppaction://hlinkshowjump?jump=endshow" highlightClick="1"/>
          </p:cNvPr>
          <p:cNvSpPr/>
          <p:nvPr/>
        </p:nvSpPr>
        <p:spPr>
          <a:xfrm>
            <a:off x="8858280" y="0"/>
            <a:ext cx="285720" cy="285728"/>
          </a:xfrm>
          <a:prstGeom prst="actionButtonBlank">
            <a:avLst/>
          </a:prstGeom>
          <a:solidFill>
            <a:srgbClr val="FF0000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0" name="Action Button: Forward or Next 9">
            <a:hlinkClick r:id="" action="ppaction://hlinkshowjump?jump=nextslide" highlightClick="1"/>
          </p:cNvPr>
          <p:cNvSpPr/>
          <p:nvPr/>
        </p:nvSpPr>
        <p:spPr>
          <a:xfrm>
            <a:off x="6000760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1" name="Action Button: Custom 10">
            <a:hlinkClick r:id="rId5" action="ppaction://hlinksldjump" highlightClick="1"/>
          </p:cNvPr>
          <p:cNvSpPr/>
          <p:nvPr/>
        </p:nvSpPr>
        <p:spPr>
          <a:xfrm>
            <a:off x="1142976" y="3786190"/>
            <a:ext cx="3286148" cy="357190"/>
          </a:xfrm>
          <a:prstGeom prst="actionButtonBlank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2" name="Action Button: Custom 11">
            <a:hlinkClick r:id="rId6" action="ppaction://hlinksldjump" highlightClick="1"/>
          </p:cNvPr>
          <p:cNvSpPr/>
          <p:nvPr/>
        </p:nvSpPr>
        <p:spPr>
          <a:xfrm>
            <a:off x="1142976" y="3357562"/>
            <a:ext cx="4071966" cy="357190"/>
          </a:xfrm>
          <a:prstGeom prst="actionButtonBlank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Transmission Control Protocol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This give a one to one connection service that is reliable</a:t>
            </a:r>
          </a:p>
          <a:p>
            <a:r>
              <a:rPr lang="en-NZ" dirty="0" smtClean="0"/>
              <a:t>This also manages errors such as packet loss, sequencing  and acknowledgment of how many packets were sent</a:t>
            </a:r>
            <a:endParaRPr lang="en-NZ" dirty="0"/>
          </a:p>
        </p:txBody>
      </p:sp>
      <p:sp>
        <p:nvSpPr>
          <p:cNvPr id="4" name="Rectangle 3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solidFill>
            <a:schemeClr val="accent1">
              <a:alpha val="51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8715372" y="6429372"/>
            <a:ext cx="428628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Action Button: Beginning 5">
            <a:hlinkClick r:id="rId3" action="ppaction://hlinksldjump" highlightClick="1"/>
          </p:cNvPr>
          <p:cNvSpPr/>
          <p:nvPr/>
        </p:nvSpPr>
        <p:spPr>
          <a:xfrm>
            <a:off x="8215338" y="6429372"/>
            <a:ext cx="428628" cy="42862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Action Button: Help 6">
            <a:hlinkClick r:id="rId4" action="ppaction://hlinksldjump" highlightClick="1"/>
          </p:cNvPr>
          <p:cNvSpPr/>
          <p:nvPr/>
        </p:nvSpPr>
        <p:spPr>
          <a:xfrm>
            <a:off x="0" y="6429372"/>
            <a:ext cx="428628" cy="428628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8" name="Action Button: Return 7">
            <a:hlinkClick r:id="rId5" action="ppaction://hlinksldjump" highlightClick="1"/>
          </p:cNvPr>
          <p:cNvSpPr/>
          <p:nvPr/>
        </p:nvSpPr>
        <p:spPr>
          <a:xfrm>
            <a:off x="7715272" y="6429396"/>
            <a:ext cx="428628" cy="42860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9" name="Action Button: Custom 8">
            <a:hlinkClick r:id="" action="ppaction://hlinkshowjump?jump=endshow" highlightClick="1"/>
          </p:cNvPr>
          <p:cNvSpPr/>
          <p:nvPr/>
        </p:nvSpPr>
        <p:spPr>
          <a:xfrm>
            <a:off x="8858280" y="0"/>
            <a:ext cx="285720" cy="285728"/>
          </a:xfrm>
          <a:prstGeom prst="actionButtonBlank">
            <a:avLst/>
          </a:prstGeom>
          <a:solidFill>
            <a:srgbClr val="FF0000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0" name="Action Button: Forward or Next 9">
            <a:hlinkClick r:id="" action="ppaction://hlinkshowjump?jump=nextslide" highlightClick="1"/>
          </p:cNvPr>
          <p:cNvSpPr/>
          <p:nvPr/>
        </p:nvSpPr>
        <p:spPr>
          <a:xfrm>
            <a:off x="6000760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1" name="Action Button: Back or Previous 10">
            <a:hlinkClick r:id="" action="ppaction://hlinkshowjump?jump=previousslide" highlightClick="1"/>
          </p:cNvPr>
          <p:cNvSpPr/>
          <p:nvPr/>
        </p:nvSpPr>
        <p:spPr>
          <a:xfrm>
            <a:off x="2643174" y="6429396"/>
            <a:ext cx="428628" cy="42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User Datagram Protocol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UDP is a one to one or one to many communication service</a:t>
            </a:r>
          </a:p>
          <a:p>
            <a:r>
              <a:rPr lang="en-NZ" dirty="0" smtClean="0"/>
              <a:t>It’s very unreliable and connectionless</a:t>
            </a:r>
          </a:p>
          <a:p>
            <a:r>
              <a:rPr lang="en-NZ" dirty="0" smtClean="0"/>
              <a:t>UDP is used when:</a:t>
            </a:r>
          </a:p>
          <a:p>
            <a:pPr lvl="1"/>
            <a:r>
              <a:rPr lang="en-NZ" dirty="0" smtClean="0"/>
              <a:t> the data wanting to be sent is very small (one packet)</a:t>
            </a:r>
          </a:p>
          <a:p>
            <a:pPr lvl="1"/>
            <a:r>
              <a:rPr lang="en-NZ" dirty="0" smtClean="0"/>
              <a:t>you don’t want to have the bother of setting up a TCP connection</a:t>
            </a:r>
          </a:p>
          <a:p>
            <a:pPr lvl="1"/>
            <a:r>
              <a:rPr lang="en-NZ" dirty="0" smtClean="0"/>
              <a:t>when the applications provide reliable delivery</a:t>
            </a:r>
            <a:endParaRPr lang="en-NZ" dirty="0"/>
          </a:p>
        </p:txBody>
      </p:sp>
      <p:sp>
        <p:nvSpPr>
          <p:cNvPr id="4" name="Rectangle 3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solidFill>
            <a:schemeClr val="accent1">
              <a:alpha val="51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8715372" y="6429372"/>
            <a:ext cx="428628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Action Button: Beginning 5">
            <a:hlinkClick r:id="rId3" action="ppaction://hlinksldjump" highlightClick="1"/>
          </p:cNvPr>
          <p:cNvSpPr/>
          <p:nvPr/>
        </p:nvSpPr>
        <p:spPr>
          <a:xfrm>
            <a:off x="8215338" y="6429372"/>
            <a:ext cx="428628" cy="42862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Action Button: Help 6">
            <a:hlinkClick r:id="rId4" action="ppaction://hlinksldjump" highlightClick="1"/>
          </p:cNvPr>
          <p:cNvSpPr/>
          <p:nvPr/>
        </p:nvSpPr>
        <p:spPr>
          <a:xfrm>
            <a:off x="0" y="6429372"/>
            <a:ext cx="428628" cy="428628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8" name="Action Button: Return 7">
            <a:hlinkClick r:id="rId5" action="ppaction://hlinksldjump" highlightClick="1"/>
          </p:cNvPr>
          <p:cNvSpPr/>
          <p:nvPr/>
        </p:nvSpPr>
        <p:spPr>
          <a:xfrm>
            <a:off x="7715272" y="6429396"/>
            <a:ext cx="428628" cy="42860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0" name="Action Button: Custom 9">
            <a:hlinkClick r:id="" action="ppaction://hlinkshowjump?jump=endshow" highlightClick="1"/>
          </p:cNvPr>
          <p:cNvSpPr/>
          <p:nvPr/>
        </p:nvSpPr>
        <p:spPr>
          <a:xfrm>
            <a:off x="8858280" y="0"/>
            <a:ext cx="285720" cy="285728"/>
          </a:xfrm>
          <a:prstGeom prst="actionButtonBlank">
            <a:avLst/>
          </a:prstGeom>
          <a:solidFill>
            <a:srgbClr val="FF0000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2" name="Action Button: Back or Previous 11">
            <a:hlinkClick r:id="" action="ppaction://hlinkshowjump?jump=previousslide" highlightClick="1"/>
          </p:cNvPr>
          <p:cNvSpPr/>
          <p:nvPr/>
        </p:nvSpPr>
        <p:spPr>
          <a:xfrm>
            <a:off x="2643174" y="6429396"/>
            <a:ext cx="428628" cy="42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solidFill>
            <a:schemeClr val="accent1">
              <a:alpha val="51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Internet layer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This handles addressing, packaging and routing functions</a:t>
            </a:r>
          </a:p>
          <a:p>
            <a:r>
              <a:rPr lang="en-NZ" dirty="0" smtClean="0"/>
              <a:t>This has many protocols such as:</a:t>
            </a:r>
          </a:p>
          <a:p>
            <a:pPr lvl="1"/>
            <a:r>
              <a:rPr lang="en-NZ" dirty="0" smtClean="0"/>
              <a:t>Internet Protocol				(IP)</a:t>
            </a:r>
          </a:p>
          <a:p>
            <a:pPr lvl="1"/>
            <a:r>
              <a:rPr lang="en-NZ" dirty="0" smtClean="0"/>
              <a:t>Address Resolution Protocol			(ARP)</a:t>
            </a:r>
          </a:p>
          <a:p>
            <a:pPr lvl="1"/>
            <a:r>
              <a:rPr lang="en-NZ" dirty="0" smtClean="0"/>
              <a:t>Internet Control Message Protocol		(ICMP)</a:t>
            </a:r>
          </a:p>
          <a:p>
            <a:pPr lvl="1"/>
            <a:r>
              <a:rPr lang="en-NZ" dirty="0" smtClean="0"/>
              <a:t>Internet Group Management Protocol	(IGMP)</a:t>
            </a: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8715372" y="6429372"/>
            <a:ext cx="428628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Action Button: Beginning 4">
            <a:hlinkClick r:id="rId3" action="ppaction://hlinksldjump" highlightClick="1"/>
          </p:cNvPr>
          <p:cNvSpPr/>
          <p:nvPr/>
        </p:nvSpPr>
        <p:spPr>
          <a:xfrm>
            <a:off x="8215338" y="6429372"/>
            <a:ext cx="428628" cy="42862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Action Button: Help 5">
            <a:hlinkClick r:id="rId4" action="ppaction://hlinksldjump" highlightClick="1"/>
          </p:cNvPr>
          <p:cNvSpPr/>
          <p:nvPr/>
        </p:nvSpPr>
        <p:spPr>
          <a:xfrm>
            <a:off x="0" y="6429372"/>
            <a:ext cx="428628" cy="428628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7" name="Action Button: Custom 6">
            <a:hlinkClick r:id="rId5" action="ppaction://hlinksldjump" highlightClick="1"/>
          </p:cNvPr>
          <p:cNvSpPr/>
          <p:nvPr/>
        </p:nvSpPr>
        <p:spPr>
          <a:xfrm>
            <a:off x="928662" y="3286124"/>
            <a:ext cx="6500858" cy="428628"/>
          </a:xfrm>
          <a:prstGeom prst="actionButtonBlank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8" name="Action Button: Custom 7">
            <a:hlinkClick r:id="rId6" action="ppaction://hlinksldjump" highlightClick="1"/>
          </p:cNvPr>
          <p:cNvSpPr/>
          <p:nvPr/>
        </p:nvSpPr>
        <p:spPr>
          <a:xfrm>
            <a:off x="928662" y="3714752"/>
            <a:ext cx="6862017" cy="428628"/>
          </a:xfrm>
          <a:prstGeom prst="actionButtonBlank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9" name="Action Button: Custom 8">
            <a:hlinkClick r:id="rId7" action="ppaction://hlinksldjump" highlightClick="1"/>
          </p:cNvPr>
          <p:cNvSpPr/>
          <p:nvPr/>
        </p:nvSpPr>
        <p:spPr>
          <a:xfrm>
            <a:off x="928662" y="4143380"/>
            <a:ext cx="7006480" cy="428628"/>
          </a:xfrm>
          <a:prstGeom prst="actionButtonBlank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0" name="Action Button: Custom 9">
            <a:hlinkClick r:id="rId8" action="ppaction://hlinksldjump" highlightClick="1"/>
          </p:cNvPr>
          <p:cNvSpPr/>
          <p:nvPr/>
        </p:nvSpPr>
        <p:spPr>
          <a:xfrm>
            <a:off x="928662" y="4572008"/>
            <a:ext cx="7078712" cy="428628"/>
          </a:xfrm>
          <a:prstGeom prst="actionButtonBlank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2" name="Action Button: Custom 11">
            <a:hlinkClick r:id="" action="ppaction://hlinkshowjump?jump=endshow" highlightClick="1"/>
          </p:cNvPr>
          <p:cNvSpPr/>
          <p:nvPr/>
        </p:nvSpPr>
        <p:spPr>
          <a:xfrm>
            <a:off x="8858280" y="0"/>
            <a:ext cx="285720" cy="285728"/>
          </a:xfrm>
          <a:prstGeom prst="actionButtonBlank">
            <a:avLst/>
          </a:prstGeom>
          <a:solidFill>
            <a:srgbClr val="FF0000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4" name="Action Button: Forward or Next 13">
            <a:hlinkClick r:id="" action="ppaction://hlinkshowjump?jump=nextslide" highlightClick="1"/>
          </p:cNvPr>
          <p:cNvSpPr/>
          <p:nvPr/>
        </p:nvSpPr>
        <p:spPr>
          <a:xfrm>
            <a:off x="6000760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solidFill>
            <a:schemeClr val="accent1">
              <a:alpha val="51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Internet Protocol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This is an unreliable, connectionless protocol for routing between hosts</a:t>
            </a:r>
          </a:p>
          <a:p>
            <a:r>
              <a:rPr lang="en-NZ" dirty="0" smtClean="0"/>
              <a:t>This protocol makes its best effort to get the data to the receiving host</a:t>
            </a:r>
          </a:p>
          <a:p>
            <a:r>
              <a:rPr lang="en-NZ" dirty="0" smtClean="0"/>
              <a:t>If a piece of data does not get through, this protocol does not attempt to recover that piece of data.</a:t>
            </a: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8715372" y="6429372"/>
            <a:ext cx="428628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Action Button: Beginning 4">
            <a:hlinkClick r:id="rId3" action="ppaction://hlinksldjump" highlightClick="1"/>
          </p:cNvPr>
          <p:cNvSpPr/>
          <p:nvPr/>
        </p:nvSpPr>
        <p:spPr>
          <a:xfrm>
            <a:off x="8215338" y="6429372"/>
            <a:ext cx="428628" cy="42862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Action Button: Help 5">
            <a:hlinkClick r:id="rId4" action="ppaction://hlinksldjump" highlightClick="1"/>
          </p:cNvPr>
          <p:cNvSpPr/>
          <p:nvPr/>
        </p:nvSpPr>
        <p:spPr>
          <a:xfrm>
            <a:off x="0" y="6429372"/>
            <a:ext cx="428628" cy="428628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7" name="Action Button: Return 6">
            <a:hlinkClick r:id="rId5" action="ppaction://hlinksldjump" highlightClick="1"/>
          </p:cNvPr>
          <p:cNvSpPr/>
          <p:nvPr/>
        </p:nvSpPr>
        <p:spPr>
          <a:xfrm>
            <a:off x="7715272" y="6429396"/>
            <a:ext cx="428628" cy="42860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9" name="Action Button: Custom 8">
            <a:hlinkClick r:id="" action="ppaction://hlinkshowjump?jump=endshow" highlightClick="1"/>
          </p:cNvPr>
          <p:cNvSpPr/>
          <p:nvPr/>
        </p:nvSpPr>
        <p:spPr>
          <a:xfrm>
            <a:off x="8858280" y="0"/>
            <a:ext cx="285720" cy="285728"/>
          </a:xfrm>
          <a:prstGeom prst="actionButtonBlank">
            <a:avLst/>
          </a:prstGeom>
          <a:solidFill>
            <a:srgbClr val="FF0000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0" name="Action Button: Forward or Next 9">
            <a:hlinkClick r:id="" action="ppaction://hlinkshowjump?jump=nextslide" highlightClick="1"/>
          </p:cNvPr>
          <p:cNvSpPr/>
          <p:nvPr/>
        </p:nvSpPr>
        <p:spPr>
          <a:xfrm>
            <a:off x="6000760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1" name="Action Button: Back or Previous 10">
            <a:hlinkClick r:id="" action="ppaction://hlinkshowjump?jump=previousslide" highlightClick="1"/>
          </p:cNvPr>
          <p:cNvSpPr/>
          <p:nvPr/>
        </p:nvSpPr>
        <p:spPr>
          <a:xfrm>
            <a:off x="2643174" y="6429396"/>
            <a:ext cx="428628" cy="42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solidFill>
            <a:schemeClr val="accent1">
              <a:alpha val="51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Address Resolution protocol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This resolves the MAC address (a unique number given to every network capable device)</a:t>
            </a:r>
          </a:p>
          <a:p>
            <a:r>
              <a:rPr lang="en-NZ" dirty="0" smtClean="0"/>
              <a:t>It helps to deliver the packets to the receiving host by giving the packets a path to go through</a:t>
            </a:r>
            <a:endParaRPr lang="en-NZ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8715372" y="6429372"/>
            <a:ext cx="428628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Action Button: Beginning 4">
            <a:hlinkClick r:id="rId3" action="ppaction://hlinksldjump" highlightClick="1"/>
          </p:cNvPr>
          <p:cNvSpPr/>
          <p:nvPr/>
        </p:nvSpPr>
        <p:spPr>
          <a:xfrm>
            <a:off x="8215338" y="6429372"/>
            <a:ext cx="428628" cy="42862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Action Button: Help 5">
            <a:hlinkClick r:id="rId4" action="ppaction://hlinksldjump" highlightClick="1"/>
          </p:cNvPr>
          <p:cNvSpPr/>
          <p:nvPr/>
        </p:nvSpPr>
        <p:spPr>
          <a:xfrm>
            <a:off x="0" y="6429372"/>
            <a:ext cx="428628" cy="428628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7" name="Action Button: Return 6">
            <a:hlinkClick r:id="rId5" action="ppaction://hlinksldjump" highlightClick="1"/>
          </p:cNvPr>
          <p:cNvSpPr/>
          <p:nvPr/>
        </p:nvSpPr>
        <p:spPr>
          <a:xfrm>
            <a:off x="7715272" y="6429396"/>
            <a:ext cx="428628" cy="42860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9" name="Action Button: Custom 8">
            <a:hlinkClick r:id="" action="ppaction://hlinkshowjump?jump=endshow" highlightClick="1"/>
          </p:cNvPr>
          <p:cNvSpPr/>
          <p:nvPr/>
        </p:nvSpPr>
        <p:spPr>
          <a:xfrm>
            <a:off x="8858280" y="0"/>
            <a:ext cx="285720" cy="285728"/>
          </a:xfrm>
          <a:prstGeom prst="actionButtonBlank">
            <a:avLst/>
          </a:prstGeom>
          <a:solidFill>
            <a:srgbClr val="FF0000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0" name="Action Button: Forward or Next 9">
            <a:hlinkClick r:id="" action="ppaction://hlinkshowjump?jump=nextslide" highlightClick="1"/>
          </p:cNvPr>
          <p:cNvSpPr/>
          <p:nvPr/>
        </p:nvSpPr>
        <p:spPr>
          <a:xfrm>
            <a:off x="6000760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1" name="Action Button: Back or Previous 10">
            <a:hlinkClick r:id="" action="ppaction://hlinkshowjump?jump=previousslide" highlightClick="1"/>
          </p:cNvPr>
          <p:cNvSpPr/>
          <p:nvPr/>
        </p:nvSpPr>
        <p:spPr>
          <a:xfrm>
            <a:off x="2643174" y="6429396"/>
            <a:ext cx="428628" cy="42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solidFill>
            <a:schemeClr val="accent1">
              <a:alpha val="51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Internet Control Message Protocol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This is the protocol that makes sure that all of the packets go through the network</a:t>
            </a:r>
          </a:p>
          <a:p>
            <a:r>
              <a:rPr lang="en-NZ" dirty="0" smtClean="0"/>
              <a:t>If a packet is not delivered, or is lost during transmission, this protocol sends another request to send the packet</a:t>
            </a:r>
          </a:p>
          <a:p>
            <a:endParaRPr lang="en-NZ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8715372" y="6429372"/>
            <a:ext cx="428628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Action Button: Beginning 4">
            <a:hlinkClick r:id="rId3" action="ppaction://hlinksldjump" highlightClick="1"/>
          </p:cNvPr>
          <p:cNvSpPr/>
          <p:nvPr/>
        </p:nvSpPr>
        <p:spPr>
          <a:xfrm>
            <a:off x="8215338" y="6429372"/>
            <a:ext cx="428628" cy="42862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Action Button: Help 5">
            <a:hlinkClick r:id="rId4" action="ppaction://hlinksldjump" highlightClick="1"/>
          </p:cNvPr>
          <p:cNvSpPr/>
          <p:nvPr/>
        </p:nvSpPr>
        <p:spPr>
          <a:xfrm>
            <a:off x="0" y="6429372"/>
            <a:ext cx="428628" cy="428628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7" name="Action Button: Return 6">
            <a:hlinkClick r:id="rId5" action="ppaction://hlinksldjump" highlightClick="1"/>
          </p:cNvPr>
          <p:cNvSpPr/>
          <p:nvPr/>
        </p:nvSpPr>
        <p:spPr>
          <a:xfrm>
            <a:off x="7715272" y="6429396"/>
            <a:ext cx="428628" cy="42860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9" name="Action Button: Custom 8">
            <a:hlinkClick r:id="" action="ppaction://hlinkshowjump?jump=endshow" highlightClick="1"/>
          </p:cNvPr>
          <p:cNvSpPr/>
          <p:nvPr/>
        </p:nvSpPr>
        <p:spPr>
          <a:xfrm>
            <a:off x="8858280" y="0"/>
            <a:ext cx="285720" cy="285728"/>
          </a:xfrm>
          <a:prstGeom prst="actionButtonBlank">
            <a:avLst/>
          </a:prstGeom>
          <a:solidFill>
            <a:srgbClr val="FF0000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0" name="Action Button: Forward or Next 9">
            <a:hlinkClick r:id="" action="ppaction://hlinkshowjump?jump=nextslide" highlightClick="1"/>
          </p:cNvPr>
          <p:cNvSpPr/>
          <p:nvPr/>
        </p:nvSpPr>
        <p:spPr>
          <a:xfrm>
            <a:off x="6000760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1" name="Action Button: Back or Previous 10">
            <a:hlinkClick r:id="" action="ppaction://hlinkshowjump?jump=previousslide" highlightClick="1"/>
          </p:cNvPr>
          <p:cNvSpPr/>
          <p:nvPr/>
        </p:nvSpPr>
        <p:spPr>
          <a:xfrm>
            <a:off x="2643174" y="6429396"/>
            <a:ext cx="428628" cy="42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solidFill>
            <a:schemeClr val="accent1">
              <a:alpha val="51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000" dirty="0" smtClean="0"/>
              <a:t>Internet Group Management Protocol</a:t>
            </a:r>
            <a:endParaRPr lang="en-NZ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This manages groups of hosts (computers, routers, etc)</a:t>
            </a:r>
          </a:p>
          <a:p>
            <a:r>
              <a:rPr lang="en-NZ" dirty="0" smtClean="0"/>
              <a:t>The groups can be of any size</a:t>
            </a:r>
          </a:p>
          <a:p>
            <a:endParaRPr lang="en-NZ" dirty="0" smtClean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8715372" y="6429372"/>
            <a:ext cx="428628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Action Button: Beginning 4">
            <a:hlinkClick r:id="rId3" action="ppaction://hlinksldjump" highlightClick="1"/>
          </p:cNvPr>
          <p:cNvSpPr/>
          <p:nvPr/>
        </p:nvSpPr>
        <p:spPr>
          <a:xfrm>
            <a:off x="8215338" y="6429372"/>
            <a:ext cx="428628" cy="42862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Action Button: Help 5">
            <a:hlinkClick r:id="rId4" action="ppaction://hlinksldjump" highlightClick="1"/>
          </p:cNvPr>
          <p:cNvSpPr/>
          <p:nvPr/>
        </p:nvSpPr>
        <p:spPr>
          <a:xfrm>
            <a:off x="0" y="6429372"/>
            <a:ext cx="428628" cy="428628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7" name="Action Button: Return 6">
            <a:hlinkClick r:id="rId5" action="ppaction://hlinksldjump" highlightClick="1"/>
          </p:cNvPr>
          <p:cNvSpPr/>
          <p:nvPr/>
        </p:nvSpPr>
        <p:spPr>
          <a:xfrm>
            <a:off x="7715272" y="6429396"/>
            <a:ext cx="428628" cy="42860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9" name="Action Button: Custom 8">
            <a:hlinkClick r:id="" action="ppaction://hlinkshowjump?jump=endshow" highlightClick="1"/>
          </p:cNvPr>
          <p:cNvSpPr/>
          <p:nvPr/>
        </p:nvSpPr>
        <p:spPr>
          <a:xfrm>
            <a:off x="8858280" y="0"/>
            <a:ext cx="285720" cy="285728"/>
          </a:xfrm>
          <a:prstGeom prst="actionButtonBlank">
            <a:avLst/>
          </a:prstGeom>
          <a:solidFill>
            <a:srgbClr val="FF0000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2" name="Action Button: Back or Previous 11">
            <a:hlinkClick r:id="" action="ppaction://hlinkshowjump?jump=previousslide" highlightClick="1"/>
          </p:cNvPr>
          <p:cNvSpPr/>
          <p:nvPr/>
        </p:nvSpPr>
        <p:spPr>
          <a:xfrm>
            <a:off x="2643174" y="6429396"/>
            <a:ext cx="428628" cy="42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solidFill>
            <a:schemeClr val="accent1">
              <a:alpha val="51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Network Interface Layer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This handles placing ‘packets’ of data on and off of the network medium</a:t>
            </a:r>
          </a:p>
          <a:p>
            <a:r>
              <a:rPr lang="en-NZ" dirty="0" smtClean="0"/>
              <a:t>This is designed to give the layers that stack on top of this to be able to function normally across any network medium</a:t>
            </a:r>
          </a:p>
          <a:p>
            <a:endParaRPr lang="en-NZ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8715372" y="6429372"/>
            <a:ext cx="428628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Action Button: Beginning 4">
            <a:hlinkClick r:id="rId3" action="ppaction://hlinksldjump" highlightClick="1"/>
          </p:cNvPr>
          <p:cNvSpPr/>
          <p:nvPr/>
        </p:nvSpPr>
        <p:spPr>
          <a:xfrm>
            <a:off x="8215338" y="6429372"/>
            <a:ext cx="428628" cy="42862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Action Button: Help 5">
            <a:hlinkClick r:id="rId4" action="ppaction://hlinksldjump" highlightClick="1"/>
          </p:cNvPr>
          <p:cNvSpPr/>
          <p:nvPr/>
        </p:nvSpPr>
        <p:spPr>
          <a:xfrm>
            <a:off x="0" y="6429372"/>
            <a:ext cx="428628" cy="428628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8" name="Action Button: Custom 7">
            <a:hlinkClick r:id="" action="ppaction://hlinkshowjump?jump=endshow" highlightClick="1"/>
          </p:cNvPr>
          <p:cNvSpPr/>
          <p:nvPr/>
        </p:nvSpPr>
        <p:spPr>
          <a:xfrm>
            <a:off x="8858280" y="0"/>
            <a:ext cx="285720" cy="285728"/>
          </a:xfrm>
          <a:prstGeom prst="actionButtonBlank">
            <a:avLst/>
          </a:prstGeom>
          <a:solidFill>
            <a:srgbClr val="FF0000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>
                <a:solidFill>
                  <a:schemeClr val="tx1"/>
                </a:solidFill>
              </a:rPr>
              <a:t>X</a:t>
            </a:r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solidFill>
            <a:schemeClr val="accent1">
              <a:alpha val="51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IP Addressing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IP addresses consist of 4, 8 bit “octets” that when grouped together, make up the IP address of any network capable device.</a:t>
            </a:r>
          </a:p>
          <a:p>
            <a:r>
              <a:rPr lang="en-NZ" dirty="0" smtClean="0"/>
              <a:t>There are 3 classes of IP address:</a:t>
            </a:r>
          </a:p>
          <a:p>
            <a:pPr lvl="1"/>
            <a:r>
              <a:rPr lang="en-NZ" dirty="0" smtClean="0"/>
              <a:t>Class A</a:t>
            </a:r>
          </a:p>
          <a:p>
            <a:pPr lvl="1"/>
            <a:r>
              <a:rPr lang="en-NZ" dirty="0" smtClean="0"/>
              <a:t>Class B</a:t>
            </a:r>
          </a:p>
          <a:p>
            <a:pPr lvl="1"/>
            <a:r>
              <a:rPr lang="en-NZ" dirty="0" smtClean="0"/>
              <a:t>Class C</a:t>
            </a:r>
            <a:endParaRPr lang="en-NZ" dirty="0"/>
          </a:p>
        </p:txBody>
      </p:sp>
      <p:pic>
        <p:nvPicPr>
          <p:cNvPr id="33794" name="Picture 2" descr="IP Addre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25" y="5286388"/>
            <a:ext cx="2428875" cy="1123950"/>
          </a:xfrm>
          <a:prstGeom prst="rect">
            <a:avLst/>
          </a:prstGeom>
          <a:noFill/>
        </p:spPr>
      </p:pic>
      <p:sp>
        <p:nvSpPr>
          <p:cNvPr id="5" name="Action Button: Help 4">
            <a:hlinkClick r:id="rId3" action="ppaction://hlinksldjump" highlightClick="1"/>
          </p:cNvPr>
          <p:cNvSpPr/>
          <p:nvPr/>
        </p:nvSpPr>
        <p:spPr>
          <a:xfrm>
            <a:off x="0" y="6429372"/>
            <a:ext cx="428628" cy="428628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6" name="Action Button: Home 5">
            <a:hlinkClick r:id="rId4" action="ppaction://hlinksldjump" highlightClick="1"/>
          </p:cNvPr>
          <p:cNvSpPr/>
          <p:nvPr/>
        </p:nvSpPr>
        <p:spPr>
          <a:xfrm>
            <a:off x="8715372" y="6429372"/>
            <a:ext cx="428628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8" name="Action Button: Custom 7">
            <a:hlinkClick r:id="rId5" action="ppaction://hlinksldjump" highlightClick="1"/>
          </p:cNvPr>
          <p:cNvSpPr/>
          <p:nvPr/>
        </p:nvSpPr>
        <p:spPr>
          <a:xfrm>
            <a:off x="1142976" y="3714752"/>
            <a:ext cx="1214446" cy="428628"/>
          </a:xfrm>
          <a:prstGeom prst="actionButtonBlank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9" name="Action Button: Custom 8">
            <a:hlinkClick r:id="rId6" action="ppaction://hlinksldjump" highlightClick="1"/>
          </p:cNvPr>
          <p:cNvSpPr/>
          <p:nvPr/>
        </p:nvSpPr>
        <p:spPr>
          <a:xfrm>
            <a:off x="1142976" y="4143380"/>
            <a:ext cx="1214446" cy="428628"/>
          </a:xfrm>
          <a:prstGeom prst="actionButtonBlank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0" name="Action Button: Custom 9">
            <a:hlinkClick r:id="rId7" action="ppaction://hlinksldjump" highlightClick="1"/>
          </p:cNvPr>
          <p:cNvSpPr/>
          <p:nvPr/>
        </p:nvSpPr>
        <p:spPr>
          <a:xfrm>
            <a:off x="1142976" y="4572008"/>
            <a:ext cx="1214446" cy="428628"/>
          </a:xfrm>
          <a:prstGeom prst="actionButtonBlank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1" name="Action Button: Custom 10">
            <a:hlinkClick r:id="" action="ppaction://hlinkshowjump?jump=endshow" highlightClick="1"/>
          </p:cNvPr>
          <p:cNvSpPr/>
          <p:nvPr/>
        </p:nvSpPr>
        <p:spPr>
          <a:xfrm>
            <a:off x="8858280" y="0"/>
            <a:ext cx="285720" cy="285728"/>
          </a:xfrm>
          <a:prstGeom prst="actionButtonBlank">
            <a:avLst/>
          </a:prstGeom>
          <a:solidFill>
            <a:srgbClr val="FF0000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2" name="Action Button: Forward or Next 11">
            <a:hlinkClick r:id="" action="ppaction://hlinkshowjump?jump=nextslide" highlightClick="1"/>
          </p:cNvPr>
          <p:cNvSpPr/>
          <p:nvPr/>
        </p:nvSpPr>
        <p:spPr>
          <a:xfrm>
            <a:off x="6000760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solidFill>
            <a:schemeClr val="accent1">
              <a:alpha val="51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Contents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The Layers and what they do</a:t>
            </a:r>
          </a:p>
          <a:p>
            <a:r>
              <a:rPr lang="en-NZ" dirty="0" smtClean="0"/>
              <a:t>IP Addressing</a:t>
            </a:r>
          </a:p>
        </p:txBody>
      </p:sp>
      <p:sp>
        <p:nvSpPr>
          <p:cNvPr id="4" name="Action Button: Custom 3">
            <a:hlinkClick r:id="rId2" action="ppaction://hlinksldjump" highlightClick="1"/>
          </p:cNvPr>
          <p:cNvSpPr/>
          <p:nvPr/>
        </p:nvSpPr>
        <p:spPr>
          <a:xfrm>
            <a:off x="785786" y="1928802"/>
            <a:ext cx="4857784" cy="428628"/>
          </a:xfrm>
          <a:prstGeom prst="actionButtonBlank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8" name="Action Button: Help 7">
            <a:hlinkClick r:id="rId3" action="ppaction://hlinksldjump" highlightClick="1"/>
          </p:cNvPr>
          <p:cNvSpPr/>
          <p:nvPr/>
        </p:nvSpPr>
        <p:spPr>
          <a:xfrm>
            <a:off x="0" y="6429372"/>
            <a:ext cx="428628" cy="428628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6" name="Action Button: Custom 5">
            <a:hlinkClick r:id="" action="ppaction://hlinkshowjump?jump=endshow" highlightClick="1"/>
          </p:cNvPr>
          <p:cNvSpPr/>
          <p:nvPr/>
        </p:nvSpPr>
        <p:spPr>
          <a:xfrm>
            <a:off x="8858280" y="0"/>
            <a:ext cx="285720" cy="285728"/>
          </a:xfrm>
          <a:prstGeom prst="actionButtonBlank">
            <a:avLst/>
          </a:prstGeom>
          <a:solidFill>
            <a:srgbClr val="FF0000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0" name="Action Button: Back or Previous 9">
            <a:hlinkClick r:id="" action="ppaction://hlinkshowjump?jump=previousslide" highlightClick="1"/>
          </p:cNvPr>
          <p:cNvSpPr/>
          <p:nvPr/>
        </p:nvSpPr>
        <p:spPr>
          <a:xfrm>
            <a:off x="2643174" y="6429396"/>
            <a:ext cx="428628" cy="42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9" name="Action Button: Custom 8">
            <a:hlinkClick r:id="rId4" action="ppaction://hlinksldjump" highlightClick="1"/>
          </p:cNvPr>
          <p:cNvSpPr/>
          <p:nvPr/>
        </p:nvSpPr>
        <p:spPr>
          <a:xfrm>
            <a:off x="785786" y="2428868"/>
            <a:ext cx="4857784" cy="428628"/>
          </a:xfrm>
          <a:prstGeom prst="actionButtonBlank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Class A IP Addresses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These IP addresses make up the base on which all network capable devices stand</a:t>
            </a:r>
          </a:p>
          <a:p>
            <a:r>
              <a:rPr lang="en-NZ" dirty="0" smtClean="0"/>
              <a:t>These types of IP addresses allow 126 networks and 16,777,214 devices. These are used for major networks or ISPs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solidFill>
            <a:schemeClr val="accent1">
              <a:alpha val="51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8715372" y="6429372"/>
            <a:ext cx="428628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Action Button: Beginning 5">
            <a:hlinkClick r:id="rId3" action="ppaction://hlinksldjump" highlightClick="1"/>
          </p:cNvPr>
          <p:cNvSpPr/>
          <p:nvPr/>
        </p:nvSpPr>
        <p:spPr>
          <a:xfrm>
            <a:off x="8215338" y="6429372"/>
            <a:ext cx="428628" cy="42862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Action Button: Help 6">
            <a:hlinkClick r:id="rId4" action="ppaction://hlinksldjump" highlightClick="1"/>
          </p:cNvPr>
          <p:cNvSpPr/>
          <p:nvPr/>
        </p:nvSpPr>
        <p:spPr>
          <a:xfrm>
            <a:off x="0" y="6429372"/>
            <a:ext cx="428628" cy="428628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9" name="Action Button: Custom 8">
            <a:hlinkClick r:id="" action="ppaction://hlinkshowjump?jump=endshow" highlightClick="1"/>
          </p:cNvPr>
          <p:cNvSpPr/>
          <p:nvPr/>
        </p:nvSpPr>
        <p:spPr>
          <a:xfrm>
            <a:off x="8858280" y="0"/>
            <a:ext cx="285720" cy="285728"/>
          </a:xfrm>
          <a:prstGeom prst="actionButtonBlank">
            <a:avLst/>
          </a:prstGeom>
          <a:solidFill>
            <a:srgbClr val="FF0000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0" name="Action Button: Forward or Next 9">
            <a:hlinkClick r:id="" action="ppaction://hlinkshowjump?jump=nextslide" highlightClick="1"/>
          </p:cNvPr>
          <p:cNvSpPr/>
          <p:nvPr/>
        </p:nvSpPr>
        <p:spPr>
          <a:xfrm>
            <a:off x="6000760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1" name="Action Button: Back or Previous 10">
            <a:hlinkClick r:id="" action="ppaction://hlinkshowjump?jump=previousslide" highlightClick="1"/>
          </p:cNvPr>
          <p:cNvSpPr/>
          <p:nvPr/>
        </p:nvSpPr>
        <p:spPr>
          <a:xfrm>
            <a:off x="2643174" y="6429396"/>
            <a:ext cx="428628" cy="42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36866" name="Picture 2" descr="Structure of class A addresse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7750" y="5357826"/>
            <a:ext cx="2428875" cy="1066801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Class B IP Addresses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These classes of IP addresses are for large networks, such as universities, schools and large businesses</a:t>
            </a:r>
          </a:p>
          <a:p>
            <a:r>
              <a:rPr lang="en-NZ" dirty="0" smtClean="0"/>
              <a:t>They allow for 16,384 networks, under each class A IP address, and 65,534 hosts, or users, in each network</a:t>
            </a:r>
            <a:endParaRPr lang="en-NZ" dirty="0"/>
          </a:p>
        </p:txBody>
      </p:sp>
      <p:sp>
        <p:nvSpPr>
          <p:cNvPr id="4" name="Rectangle 3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solidFill>
            <a:schemeClr val="accent1">
              <a:alpha val="51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8715372" y="6429372"/>
            <a:ext cx="428628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Action Button: Beginning 5">
            <a:hlinkClick r:id="rId3" action="ppaction://hlinksldjump" highlightClick="1"/>
          </p:cNvPr>
          <p:cNvSpPr/>
          <p:nvPr/>
        </p:nvSpPr>
        <p:spPr>
          <a:xfrm>
            <a:off x="8215338" y="6429372"/>
            <a:ext cx="428628" cy="42862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Action Button: Help 6">
            <a:hlinkClick r:id="rId4" action="ppaction://hlinksldjump" highlightClick="1"/>
          </p:cNvPr>
          <p:cNvSpPr/>
          <p:nvPr/>
        </p:nvSpPr>
        <p:spPr>
          <a:xfrm>
            <a:off x="0" y="6429372"/>
            <a:ext cx="428628" cy="428628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9" name="Action Button: Custom 8">
            <a:hlinkClick r:id="" action="ppaction://hlinkshowjump?jump=endshow" highlightClick="1"/>
          </p:cNvPr>
          <p:cNvSpPr/>
          <p:nvPr/>
        </p:nvSpPr>
        <p:spPr>
          <a:xfrm>
            <a:off x="8858280" y="0"/>
            <a:ext cx="285720" cy="285728"/>
          </a:xfrm>
          <a:prstGeom prst="actionButtonBlank">
            <a:avLst/>
          </a:prstGeom>
          <a:solidFill>
            <a:srgbClr val="FF0000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0" name="Action Button: Forward or Next 9">
            <a:hlinkClick r:id="" action="ppaction://hlinkshowjump?jump=nextslide" highlightClick="1"/>
          </p:cNvPr>
          <p:cNvSpPr/>
          <p:nvPr/>
        </p:nvSpPr>
        <p:spPr>
          <a:xfrm>
            <a:off x="6000760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1" name="Action Button: Back or Previous 10">
            <a:hlinkClick r:id="" action="ppaction://hlinkshowjump?jump=previousslide" highlightClick="1"/>
          </p:cNvPr>
          <p:cNvSpPr/>
          <p:nvPr/>
        </p:nvSpPr>
        <p:spPr>
          <a:xfrm>
            <a:off x="2643174" y="6429396"/>
            <a:ext cx="428628" cy="42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35842" name="Picture 2" descr="Structure of class B addresse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40957" y="5357826"/>
            <a:ext cx="2428875" cy="1066801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Class C IP Addresses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These are for smaller networks, such as home networks, small businesses, and other places such as libraries</a:t>
            </a:r>
          </a:p>
          <a:p>
            <a:r>
              <a:rPr lang="en-NZ" dirty="0" smtClean="0"/>
              <a:t>These IP addresses allow for over 2,097,152 networks, but each with only 254 devices</a:t>
            </a:r>
            <a:endParaRPr lang="en-NZ" dirty="0"/>
          </a:p>
        </p:txBody>
      </p:sp>
      <p:sp>
        <p:nvSpPr>
          <p:cNvPr id="4" name="Rectangle 3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solidFill>
            <a:schemeClr val="accent1">
              <a:alpha val="51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8715372" y="6429372"/>
            <a:ext cx="428628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Action Button: Beginning 5">
            <a:hlinkClick r:id="rId3" action="ppaction://hlinksldjump" highlightClick="1"/>
          </p:cNvPr>
          <p:cNvSpPr/>
          <p:nvPr/>
        </p:nvSpPr>
        <p:spPr>
          <a:xfrm>
            <a:off x="8215338" y="6429372"/>
            <a:ext cx="428628" cy="42862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Action Button: Help 6">
            <a:hlinkClick r:id="rId4" action="ppaction://hlinksldjump" highlightClick="1"/>
          </p:cNvPr>
          <p:cNvSpPr/>
          <p:nvPr/>
        </p:nvSpPr>
        <p:spPr>
          <a:xfrm>
            <a:off x="0" y="6429372"/>
            <a:ext cx="428628" cy="428628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9" name="Action Button: Custom 8">
            <a:hlinkClick r:id="" action="ppaction://hlinkshowjump?jump=endshow" highlightClick="1"/>
          </p:cNvPr>
          <p:cNvSpPr/>
          <p:nvPr/>
        </p:nvSpPr>
        <p:spPr>
          <a:xfrm>
            <a:off x="8858280" y="0"/>
            <a:ext cx="285720" cy="285728"/>
          </a:xfrm>
          <a:prstGeom prst="actionButtonBlank">
            <a:avLst/>
          </a:prstGeom>
          <a:solidFill>
            <a:srgbClr val="FF0000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1" name="Action Button: Back or Previous 10">
            <a:hlinkClick r:id="" action="ppaction://hlinkshowjump?jump=previousslide" highlightClick="1"/>
          </p:cNvPr>
          <p:cNvSpPr/>
          <p:nvPr/>
        </p:nvSpPr>
        <p:spPr>
          <a:xfrm>
            <a:off x="2643174" y="6429396"/>
            <a:ext cx="428628" cy="42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34818" name="Picture 2" descr="Structure of class C addresse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2747" y="5400236"/>
            <a:ext cx="2562225" cy="990601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solidFill>
            <a:schemeClr val="accent1">
              <a:alpha val="51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Bibliography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sz="2000" dirty="0" smtClean="0">
                <a:hlinkClick r:id="rId2"/>
              </a:rPr>
              <a:t>http://technet.microsoft.com/en-us/library/cc786128(WS.10).</a:t>
            </a:r>
            <a:r>
              <a:rPr lang="en-NZ" sz="2000" dirty="0" err="1" smtClean="0">
                <a:hlinkClick r:id="rId2"/>
              </a:rPr>
              <a:t>aspx</a:t>
            </a:r>
            <a:r>
              <a:rPr lang="en-NZ" sz="2000" dirty="0" smtClean="0"/>
              <a:t> </a:t>
            </a:r>
          </a:p>
          <a:p>
            <a:endParaRPr lang="en-NZ" dirty="0"/>
          </a:p>
        </p:txBody>
      </p:sp>
      <p:sp>
        <p:nvSpPr>
          <p:cNvPr id="4" name="Action Button: Home 3">
            <a:hlinkClick r:id="rId3" action="ppaction://hlinksldjump" highlightClick="1"/>
          </p:cNvPr>
          <p:cNvSpPr/>
          <p:nvPr/>
        </p:nvSpPr>
        <p:spPr>
          <a:xfrm>
            <a:off x="8715372" y="6429372"/>
            <a:ext cx="428628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Action Button: Custom 5">
            <a:hlinkClick r:id="" action="ppaction://hlinkshowjump?jump=endshow" highlightClick="1"/>
          </p:cNvPr>
          <p:cNvSpPr/>
          <p:nvPr/>
        </p:nvSpPr>
        <p:spPr>
          <a:xfrm>
            <a:off x="8858280" y="0"/>
            <a:ext cx="285720" cy="285728"/>
          </a:xfrm>
          <a:prstGeom prst="actionButtonBlank">
            <a:avLst/>
          </a:prstGeom>
          <a:solidFill>
            <a:srgbClr val="FF0000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>
                <a:solidFill>
                  <a:schemeClr val="tx1"/>
                </a:solidFill>
              </a:rPr>
              <a:t>X</a:t>
            </a:r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solidFill>
            <a:schemeClr val="accent1">
              <a:alpha val="51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How to work this: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Just hit the buttons</a:t>
            </a:r>
          </a:p>
          <a:p>
            <a:r>
              <a:rPr lang="en-NZ" dirty="0" smtClean="0"/>
              <a:t>Wave your mouse around to get the cursor up</a:t>
            </a:r>
          </a:p>
          <a:p>
            <a:r>
              <a:rPr lang="en-NZ" dirty="0" smtClean="0"/>
              <a:t>Have fun</a:t>
            </a:r>
            <a:endParaRPr lang="en-NZ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8715372" y="6429372"/>
            <a:ext cx="428628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Action Button: Home 4">
            <a:hlinkClick r:id="" action="ppaction://noaction" highlightClick="1"/>
          </p:cNvPr>
          <p:cNvSpPr/>
          <p:nvPr/>
        </p:nvSpPr>
        <p:spPr>
          <a:xfrm>
            <a:off x="2643174" y="5572140"/>
            <a:ext cx="428628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Action Button: Beginning 5">
            <a:hlinkClick r:id="" action="ppaction://noaction" highlightClick="1"/>
          </p:cNvPr>
          <p:cNvSpPr/>
          <p:nvPr/>
        </p:nvSpPr>
        <p:spPr>
          <a:xfrm>
            <a:off x="2643174" y="5000636"/>
            <a:ext cx="428628" cy="42862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Action Button: Return 6">
            <a:hlinkClick r:id="" action="ppaction://noaction" highlightClick="1"/>
          </p:cNvPr>
          <p:cNvSpPr/>
          <p:nvPr/>
        </p:nvSpPr>
        <p:spPr>
          <a:xfrm>
            <a:off x="2643174" y="4429132"/>
            <a:ext cx="428628" cy="42860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8" name="TextBox 7"/>
          <p:cNvSpPr txBox="1"/>
          <p:nvPr/>
        </p:nvSpPr>
        <p:spPr>
          <a:xfrm>
            <a:off x="3071802" y="4429132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Link to previous header</a:t>
            </a:r>
            <a:endParaRPr lang="en-NZ" dirty="0"/>
          </a:p>
        </p:txBody>
      </p:sp>
      <p:sp>
        <p:nvSpPr>
          <p:cNvPr id="9" name="TextBox 8"/>
          <p:cNvSpPr txBox="1"/>
          <p:nvPr/>
        </p:nvSpPr>
        <p:spPr>
          <a:xfrm>
            <a:off x="3071802" y="5000636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Link to previous topic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71802" y="5572140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Link to previous home</a:t>
            </a:r>
            <a:endParaRPr lang="en-NZ" dirty="0"/>
          </a:p>
        </p:txBody>
      </p:sp>
      <p:sp>
        <p:nvSpPr>
          <p:cNvPr id="11" name="Action Button: Help 10">
            <a:hlinkClick r:id="" action="ppaction://noaction" highlightClick="1"/>
          </p:cNvPr>
          <p:cNvSpPr/>
          <p:nvPr/>
        </p:nvSpPr>
        <p:spPr>
          <a:xfrm>
            <a:off x="2643174" y="3857628"/>
            <a:ext cx="428628" cy="428628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12" name="TextBox 11"/>
          <p:cNvSpPr txBox="1"/>
          <p:nvPr/>
        </p:nvSpPr>
        <p:spPr>
          <a:xfrm>
            <a:off x="3071802" y="3857628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Get to the help section (here)</a:t>
            </a:r>
            <a:endParaRPr lang="en-NZ" dirty="0"/>
          </a:p>
        </p:txBody>
      </p:sp>
      <p:sp>
        <p:nvSpPr>
          <p:cNvPr id="14" name="Action Button: Custom 13">
            <a:hlinkClick r:id="" action="ppaction://hlinkshowjump?jump=endshow" highlightClick="1"/>
          </p:cNvPr>
          <p:cNvSpPr/>
          <p:nvPr/>
        </p:nvSpPr>
        <p:spPr>
          <a:xfrm>
            <a:off x="8858280" y="0"/>
            <a:ext cx="285720" cy="285728"/>
          </a:xfrm>
          <a:prstGeom prst="actionButtonBlank">
            <a:avLst/>
          </a:prstGeom>
          <a:solidFill>
            <a:srgbClr val="FF0000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7" name="Action Button: Custom 16">
            <a:hlinkClick r:id="" action="ppaction://noaction" highlightClick="1"/>
          </p:cNvPr>
          <p:cNvSpPr/>
          <p:nvPr/>
        </p:nvSpPr>
        <p:spPr>
          <a:xfrm>
            <a:off x="2643174" y="3286124"/>
            <a:ext cx="5286412" cy="357190"/>
          </a:xfrm>
          <a:prstGeom prst="actionButtonBlank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8" name="TextBox 17"/>
          <p:cNvSpPr txBox="1"/>
          <p:nvPr/>
        </p:nvSpPr>
        <p:spPr>
          <a:xfrm>
            <a:off x="2643174" y="3286124"/>
            <a:ext cx="535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NZ" dirty="0" smtClean="0"/>
              <a:t>  Links to another slide related to the text in the box</a:t>
            </a:r>
            <a:endParaRPr lang="en-NZ" dirty="0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Template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Rectangle 3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solidFill>
            <a:schemeClr val="accent1">
              <a:alpha val="51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8715372" y="6429372"/>
            <a:ext cx="428628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Action Button: Beginning 5">
            <a:hlinkClick r:id="rId3" action="ppaction://hlinksldjump" highlightClick="1"/>
          </p:cNvPr>
          <p:cNvSpPr/>
          <p:nvPr/>
        </p:nvSpPr>
        <p:spPr>
          <a:xfrm>
            <a:off x="8215338" y="6429372"/>
            <a:ext cx="428628" cy="42862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Action Button: Help 6">
            <a:hlinkClick r:id="rId4" action="ppaction://hlinksldjump" highlightClick="1"/>
          </p:cNvPr>
          <p:cNvSpPr/>
          <p:nvPr/>
        </p:nvSpPr>
        <p:spPr>
          <a:xfrm>
            <a:off x="0" y="6429372"/>
            <a:ext cx="428628" cy="428628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8" name="Action Button: Return 7">
            <a:hlinkClick r:id="rId5" action="ppaction://hlinksldjump" highlightClick="1"/>
          </p:cNvPr>
          <p:cNvSpPr/>
          <p:nvPr/>
        </p:nvSpPr>
        <p:spPr>
          <a:xfrm>
            <a:off x="7715272" y="6429396"/>
            <a:ext cx="428628" cy="42860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9" name="Action Button: Custom 8">
            <a:hlinkClick r:id="" action="ppaction://hlinkshowjump?jump=endshow" highlightClick="1"/>
          </p:cNvPr>
          <p:cNvSpPr/>
          <p:nvPr/>
        </p:nvSpPr>
        <p:spPr>
          <a:xfrm>
            <a:off x="8858280" y="0"/>
            <a:ext cx="285720" cy="285728"/>
          </a:xfrm>
          <a:prstGeom prst="actionButtonBlank">
            <a:avLst/>
          </a:prstGeom>
          <a:solidFill>
            <a:srgbClr val="FF0000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0" name="Action Button: Forward or Next 9">
            <a:hlinkClick r:id="" action="ppaction://hlinkshowjump?jump=nextslide" highlightClick="1"/>
          </p:cNvPr>
          <p:cNvSpPr/>
          <p:nvPr/>
        </p:nvSpPr>
        <p:spPr>
          <a:xfrm>
            <a:off x="6000760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1" name="Action Button: Back or Previous 10">
            <a:hlinkClick r:id="" action="ppaction://hlinkshowjump?jump=previousslide" highlightClick="1"/>
          </p:cNvPr>
          <p:cNvSpPr/>
          <p:nvPr/>
        </p:nvSpPr>
        <p:spPr>
          <a:xfrm>
            <a:off x="2643174" y="6429396"/>
            <a:ext cx="428628" cy="42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solidFill>
            <a:schemeClr val="accent1">
              <a:alpha val="51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Layers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/>
            <a:r>
              <a:rPr lang="en-NZ" dirty="0" smtClean="0"/>
              <a:t>Application Layer</a:t>
            </a:r>
          </a:p>
          <a:p>
            <a:pPr marL="514350" indent="-514350"/>
            <a:r>
              <a:rPr lang="en-NZ" dirty="0" smtClean="0"/>
              <a:t>Host-to-Host Layer</a:t>
            </a:r>
          </a:p>
          <a:p>
            <a:pPr marL="514350" indent="-514350"/>
            <a:r>
              <a:rPr lang="en-NZ" dirty="0" smtClean="0"/>
              <a:t>Internet Layer</a:t>
            </a:r>
          </a:p>
          <a:p>
            <a:pPr marL="514350" indent="-514350"/>
            <a:r>
              <a:rPr lang="en-NZ" dirty="0" smtClean="0"/>
              <a:t>Network Interface Layer</a:t>
            </a:r>
          </a:p>
          <a:p>
            <a:pPr>
              <a:buNone/>
            </a:pPr>
            <a:endParaRPr lang="en-NZ" dirty="0"/>
          </a:p>
          <a:p>
            <a:pPr>
              <a:buNone/>
            </a:pPr>
            <a:r>
              <a:rPr lang="en-NZ" dirty="0" smtClean="0"/>
              <a:t>These layers stack on top of each other to form the basic TCP/IP structure and functionality</a:t>
            </a:r>
            <a:endParaRPr lang="en-NZ" dirty="0"/>
          </a:p>
        </p:txBody>
      </p:sp>
      <p:sp>
        <p:nvSpPr>
          <p:cNvPr id="4" name="Action Button: Custom 3">
            <a:hlinkClick r:id="rId2" action="ppaction://hlinksldjump" highlightClick="1"/>
          </p:cNvPr>
          <p:cNvSpPr/>
          <p:nvPr/>
        </p:nvSpPr>
        <p:spPr>
          <a:xfrm>
            <a:off x="1000100" y="3429000"/>
            <a:ext cx="4071966" cy="357190"/>
          </a:xfrm>
          <a:prstGeom prst="actionButtonBlank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Action Button: Custom 4">
            <a:hlinkClick r:id="rId3" action="ppaction://hlinksldjump" highlightClick="1"/>
          </p:cNvPr>
          <p:cNvSpPr/>
          <p:nvPr/>
        </p:nvSpPr>
        <p:spPr>
          <a:xfrm>
            <a:off x="1000100" y="2938459"/>
            <a:ext cx="2428892" cy="393766"/>
          </a:xfrm>
          <a:prstGeom prst="actionButtonBlank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Action Button: Custom 5">
            <a:hlinkClick r:id="rId4" action="ppaction://hlinksldjump" highlightClick="1"/>
          </p:cNvPr>
          <p:cNvSpPr/>
          <p:nvPr/>
        </p:nvSpPr>
        <p:spPr>
          <a:xfrm>
            <a:off x="1000100" y="2471731"/>
            <a:ext cx="3214710" cy="357190"/>
          </a:xfrm>
          <a:prstGeom prst="actionButtonBlank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Action Button: Custom 6">
            <a:hlinkClick r:id="rId5" action="ppaction://hlinksldjump" highlightClick="1"/>
          </p:cNvPr>
          <p:cNvSpPr/>
          <p:nvPr/>
        </p:nvSpPr>
        <p:spPr>
          <a:xfrm>
            <a:off x="1000100" y="2000240"/>
            <a:ext cx="2928958" cy="357190"/>
          </a:xfrm>
          <a:prstGeom prst="actionButtonBlank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8" name="Action Button: Home 7">
            <a:hlinkClick r:id="rId6" action="ppaction://hlinksldjump" highlightClick="1"/>
          </p:cNvPr>
          <p:cNvSpPr/>
          <p:nvPr/>
        </p:nvSpPr>
        <p:spPr>
          <a:xfrm>
            <a:off x="8715372" y="6429372"/>
            <a:ext cx="428628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1" name="Action Button: Help 10">
            <a:hlinkClick r:id="rId7" action="ppaction://hlinksldjump" highlightClick="1"/>
          </p:cNvPr>
          <p:cNvSpPr/>
          <p:nvPr/>
        </p:nvSpPr>
        <p:spPr>
          <a:xfrm>
            <a:off x="0" y="6429372"/>
            <a:ext cx="428628" cy="428628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12" name="Action Button: Custom 11">
            <a:hlinkClick r:id="" action="ppaction://hlinkshowjump?jump=endshow" highlightClick="1"/>
          </p:cNvPr>
          <p:cNvSpPr/>
          <p:nvPr/>
        </p:nvSpPr>
        <p:spPr>
          <a:xfrm>
            <a:off x="8858280" y="0"/>
            <a:ext cx="285720" cy="285728"/>
          </a:xfrm>
          <a:prstGeom prst="actionButtonBlank">
            <a:avLst/>
          </a:prstGeom>
          <a:solidFill>
            <a:srgbClr val="FF0000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>
                <a:solidFill>
                  <a:schemeClr val="tx1"/>
                </a:solidFill>
              </a:rPr>
              <a:t>X</a:t>
            </a:r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solidFill>
            <a:schemeClr val="accent1">
              <a:alpha val="51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Application Layer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This has to accommodate for all of the things an application might want to do, so it has the most protocols of any layer, these are a few:</a:t>
            </a:r>
          </a:p>
          <a:p>
            <a:pPr lvl="1"/>
            <a:r>
              <a:rPr lang="en-NZ" dirty="0" smtClean="0"/>
              <a:t>Hypertext Transfer Protocol		(HTTP)</a:t>
            </a:r>
          </a:p>
          <a:p>
            <a:pPr lvl="1"/>
            <a:r>
              <a:rPr lang="en-NZ" dirty="0" smtClean="0"/>
              <a:t>File Transfer Protocol			(FTP)</a:t>
            </a:r>
          </a:p>
          <a:p>
            <a:pPr lvl="1"/>
            <a:r>
              <a:rPr lang="en-NZ" dirty="0" smtClean="0"/>
              <a:t>Simple Mail Transfer Protocol		(SMTP)</a:t>
            </a:r>
          </a:p>
          <a:p>
            <a:pPr lvl="1"/>
            <a:r>
              <a:rPr lang="en-NZ" dirty="0" smtClean="0"/>
              <a:t>Domain Name System			(DNS)</a:t>
            </a:r>
          </a:p>
          <a:p>
            <a:pPr lvl="1"/>
            <a:r>
              <a:rPr lang="en-NZ" dirty="0" smtClean="0"/>
              <a:t>Routing Information Protocol		(RIP)</a:t>
            </a:r>
          </a:p>
          <a:p>
            <a:pPr lvl="1"/>
            <a:endParaRPr lang="en-NZ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8715372" y="6429372"/>
            <a:ext cx="428628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Action Button: Beginning 4">
            <a:hlinkClick r:id="rId3" action="ppaction://hlinksldjump" highlightClick="1"/>
          </p:cNvPr>
          <p:cNvSpPr/>
          <p:nvPr/>
        </p:nvSpPr>
        <p:spPr>
          <a:xfrm>
            <a:off x="8215338" y="6429372"/>
            <a:ext cx="428628" cy="42862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Action Button: Help 5">
            <a:hlinkClick r:id="rId4" action="ppaction://hlinksldjump" highlightClick="1"/>
          </p:cNvPr>
          <p:cNvSpPr/>
          <p:nvPr/>
        </p:nvSpPr>
        <p:spPr>
          <a:xfrm>
            <a:off x="0" y="6429372"/>
            <a:ext cx="428628" cy="428628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8" name="Action Button: Custom 7">
            <a:hlinkClick r:id="" action="ppaction://hlinkshowjump?jump=endshow" highlightClick="1"/>
          </p:cNvPr>
          <p:cNvSpPr/>
          <p:nvPr/>
        </p:nvSpPr>
        <p:spPr>
          <a:xfrm>
            <a:off x="8858280" y="0"/>
            <a:ext cx="285720" cy="285728"/>
          </a:xfrm>
          <a:prstGeom prst="actionButtonBlank">
            <a:avLst/>
          </a:prstGeom>
          <a:solidFill>
            <a:srgbClr val="FF0000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2" name="Action Button: Custom 11">
            <a:hlinkClick r:id="" action="ppaction://hlinkshowjump?jump=nextslide" highlightClick="1"/>
          </p:cNvPr>
          <p:cNvSpPr/>
          <p:nvPr/>
        </p:nvSpPr>
        <p:spPr>
          <a:xfrm>
            <a:off x="1142976" y="3205161"/>
            <a:ext cx="6072230" cy="428628"/>
          </a:xfrm>
          <a:prstGeom prst="actionButtonBlank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3" name="Action Button: Custom 12">
            <a:hlinkClick r:id="rId5" action="ppaction://hlinksldjump" highlightClick="1"/>
          </p:cNvPr>
          <p:cNvSpPr/>
          <p:nvPr/>
        </p:nvSpPr>
        <p:spPr>
          <a:xfrm>
            <a:off x="1142976" y="3643314"/>
            <a:ext cx="6072230" cy="428628"/>
          </a:xfrm>
          <a:prstGeom prst="actionButtonBlank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4" name="Action Button: Custom 13">
            <a:hlinkClick r:id="rId6" action="ppaction://hlinksldjump" highlightClick="1"/>
          </p:cNvPr>
          <p:cNvSpPr/>
          <p:nvPr/>
        </p:nvSpPr>
        <p:spPr>
          <a:xfrm>
            <a:off x="1142976" y="4071942"/>
            <a:ext cx="6072230" cy="428628"/>
          </a:xfrm>
          <a:prstGeom prst="actionButtonBlank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15" name="Action Button: Custom 14">
            <a:hlinkClick r:id="rId7" action="ppaction://hlinksldjump" highlightClick="1"/>
          </p:cNvPr>
          <p:cNvSpPr/>
          <p:nvPr/>
        </p:nvSpPr>
        <p:spPr>
          <a:xfrm>
            <a:off x="1142976" y="4500570"/>
            <a:ext cx="6072230" cy="428628"/>
          </a:xfrm>
          <a:prstGeom prst="actionButtonBlank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6" name="Action Button: Custom 15">
            <a:hlinkClick r:id="rId8" action="ppaction://hlinksldjump" highlightClick="1"/>
          </p:cNvPr>
          <p:cNvSpPr/>
          <p:nvPr/>
        </p:nvSpPr>
        <p:spPr>
          <a:xfrm>
            <a:off x="1142976" y="4929198"/>
            <a:ext cx="6072230" cy="428628"/>
          </a:xfrm>
          <a:prstGeom prst="actionButtonBlank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7" name="Action Button: Forward or Next 16">
            <a:hlinkClick r:id="" action="ppaction://hlinkshowjump?jump=nextslide" highlightClick="1"/>
          </p:cNvPr>
          <p:cNvSpPr/>
          <p:nvPr/>
        </p:nvSpPr>
        <p:spPr>
          <a:xfrm>
            <a:off x="6000760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Hypertext Transfer Protocol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This is used for viewing pages on the internet</a:t>
            </a:r>
            <a:endParaRPr lang="en-NZ" dirty="0"/>
          </a:p>
        </p:txBody>
      </p:sp>
      <p:sp>
        <p:nvSpPr>
          <p:cNvPr id="4" name="Rectangle 3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solidFill>
            <a:schemeClr val="accent1">
              <a:alpha val="51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8715372" y="6429372"/>
            <a:ext cx="428628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Action Button: Beginning 5">
            <a:hlinkClick r:id="rId3" action="ppaction://hlinksldjump" highlightClick="1"/>
          </p:cNvPr>
          <p:cNvSpPr/>
          <p:nvPr/>
        </p:nvSpPr>
        <p:spPr>
          <a:xfrm>
            <a:off x="8215338" y="6429372"/>
            <a:ext cx="428628" cy="42862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Action Button: Help 6">
            <a:hlinkClick r:id="rId4" action="ppaction://hlinksldjump" highlightClick="1"/>
          </p:cNvPr>
          <p:cNvSpPr/>
          <p:nvPr/>
        </p:nvSpPr>
        <p:spPr>
          <a:xfrm>
            <a:off x="0" y="6429372"/>
            <a:ext cx="428628" cy="428628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8" name="Action Button: Return 7">
            <a:hlinkClick r:id="rId5" action="ppaction://hlinksldjump" highlightClick="1"/>
          </p:cNvPr>
          <p:cNvSpPr/>
          <p:nvPr/>
        </p:nvSpPr>
        <p:spPr>
          <a:xfrm>
            <a:off x="7715272" y="6429396"/>
            <a:ext cx="428628" cy="42860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9" name="Action Button: Custom 8">
            <a:hlinkClick r:id="" action="ppaction://hlinkshowjump?jump=endshow" highlightClick="1"/>
          </p:cNvPr>
          <p:cNvSpPr/>
          <p:nvPr/>
        </p:nvSpPr>
        <p:spPr>
          <a:xfrm>
            <a:off x="8858280" y="0"/>
            <a:ext cx="285720" cy="285728"/>
          </a:xfrm>
          <a:prstGeom prst="actionButtonBlank">
            <a:avLst/>
          </a:prstGeom>
          <a:solidFill>
            <a:srgbClr val="FF0000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0" name="Action Button: Forward or Next 9">
            <a:hlinkClick r:id="" action="ppaction://hlinkshowjump?jump=nextslide" highlightClick="1"/>
          </p:cNvPr>
          <p:cNvSpPr/>
          <p:nvPr/>
        </p:nvSpPr>
        <p:spPr>
          <a:xfrm>
            <a:off x="6000760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1" name="Action Button: Back or Previous 10">
            <a:hlinkClick r:id="" action="ppaction://hlinkshowjump?jump=previousslide" highlightClick="1"/>
          </p:cNvPr>
          <p:cNvSpPr/>
          <p:nvPr/>
        </p:nvSpPr>
        <p:spPr>
          <a:xfrm>
            <a:off x="2643174" y="6429396"/>
            <a:ext cx="428628" cy="42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16386" name="Picture 2" descr="http://etutorials.org/shared/images/tutorials/tutorial_37/02fig02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86050" y="3643314"/>
            <a:ext cx="3143250" cy="1647825"/>
          </a:xfrm>
          <a:prstGeom prst="rect">
            <a:avLst/>
          </a:prstGeom>
          <a:noFill/>
          <a:effectLst>
            <a:outerShdw blurRad="1270000" algn="ctr" rotWithShape="0">
              <a:schemeClr val="bg2"/>
            </a:outerShdw>
          </a:effectLst>
        </p:spPr>
      </p:pic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File Transfer</a:t>
            </a:r>
            <a:r>
              <a:rPr lang="en-NZ" baseline="0" dirty="0" smtClean="0"/>
              <a:t> Protocol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Is for simple file transfer, like downloading a file.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solidFill>
            <a:schemeClr val="accent1">
              <a:alpha val="51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8715372" y="6429372"/>
            <a:ext cx="428628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Action Button: Beginning 5">
            <a:hlinkClick r:id="rId3" action="ppaction://hlinksldjump" highlightClick="1"/>
          </p:cNvPr>
          <p:cNvSpPr/>
          <p:nvPr/>
        </p:nvSpPr>
        <p:spPr>
          <a:xfrm>
            <a:off x="8215338" y="6429372"/>
            <a:ext cx="428628" cy="42862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Action Button: Help 6">
            <a:hlinkClick r:id="rId4" action="ppaction://hlinksldjump" highlightClick="1"/>
          </p:cNvPr>
          <p:cNvSpPr/>
          <p:nvPr/>
        </p:nvSpPr>
        <p:spPr>
          <a:xfrm>
            <a:off x="0" y="6429372"/>
            <a:ext cx="428628" cy="428628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8" name="Action Button: Return 7">
            <a:hlinkClick r:id="rId5" action="ppaction://hlinksldjump" highlightClick="1"/>
          </p:cNvPr>
          <p:cNvSpPr/>
          <p:nvPr/>
        </p:nvSpPr>
        <p:spPr>
          <a:xfrm>
            <a:off x="7715272" y="6429396"/>
            <a:ext cx="428628" cy="42860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9" name="Action Button: Custom 8">
            <a:hlinkClick r:id="" action="ppaction://hlinkshowjump?jump=endshow" highlightClick="1"/>
          </p:cNvPr>
          <p:cNvSpPr/>
          <p:nvPr/>
        </p:nvSpPr>
        <p:spPr>
          <a:xfrm>
            <a:off x="8858280" y="0"/>
            <a:ext cx="285720" cy="285728"/>
          </a:xfrm>
          <a:prstGeom prst="actionButtonBlank">
            <a:avLst/>
          </a:prstGeom>
          <a:solidFill>
            <a:srgbClr val="FF0000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0" name="Action Button: Forward or Next 9">
            <a:hlinkClick r:id="" action="ppaction://hlinkshowjump?jump=nextslide" highlightClick="1"/>
          </p:cNvPr>
          <p:cNvSpPr/>
          <p:nvPr/>
        </p:nvSpPr>
        <p:spPr>
          <a:xfrm>
            <a:off x="6000760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1" name="Action Button: Back or Previous 10">
            <a:hlinkClick r:id="" action="ppaction://hlinkshowjump?jump=previousslide" highlightClick="1"/>
          </p:cNvPr>
          <p:cNvSpPr/>
          <p:nvPr/>
        </p:nvSpPr>
        <p:spPr>
          <a:xfrm>
            <a:off x="2643174" y="6429396"/>
            <a:ext cx="428628" cy="42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15362" name="Picture 2" descr="http://www.eli.sdsu.edu/courses/spring96/cs596/notes/ftp/ftp2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43174" y="3357562"/>
            <a:ext cx="3876675" cy="1647825"/>
          </a:xfrm>
          <a:prstGeom prst="rect">
            <a:avLst/>
          </a:prstGeom>
          <a:noFill/>
          <a:effectLst>
            <a:outerShdw blurRad="1270000" algn="ctr" rotWithShape="0">
              <a:schemeClr val="bg2"/>
            </a:outerShdw>
          </a:effectLst>
        </p:spPr>
      </p:pic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Simple</a:t>
            </a:r>
            <a:r>
              <a:rPr lang="en-NZ" baseline="0" dirty="0" smtClean="0"/>
              <a:t> Mail Transfer Protocol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Is for things like hotmail, etc.</a:t>
            </a:r>
          </a:p>
          <a:p>
            <a:r>
              <a:rPr lang="en-NZ" dirty="0" smtClean="0"/>
              <a:t>This is the protocol for mail transfer from a mail server to a client computer</a:t>
            </a:r>
            <a:endParaRPr lang="en-NZ" dirty="0"/>
          </a:p>
        </p:txBody>
      </p:sp>
      <p:sp>
        <p:nvSpPr>
          <p:cNvPr id="4" name="Rectangle 3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solidFill>
            <a:schemeClr val="accent1">
              <a:alpha val="51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8715372" y="6429372"/>
            <a:ext cx="428628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Action Button: Beginning 5">
            <a:hlinkClick r:id="rId3" action="ppaction://hlinksldjump" highlightClick="1"/>
          </p:cNvPr>
          <p:cNvSpPr/>
          <p:nvPr/>
        </p:nvSpPr>
        <p:spPr>
          <a:xfrm>
            <a:off x="8215338" y="6429372"/>
            <a:ext cx="428628" cy="42862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Action Button: Help 6">
            <a:hlinkClick r:id="rId4" action="ppaction://hlinksldjump" highlightClick="1"/>
          </p:cNvPr>
          <p:cNvSpPr/>
          <p:nvPr/>
        </p:nvSpPr>
        <p:spPr>
          <a:xfrm>
            <a:off x="0" y="6429372"/>
            <a:ext cx="428628" cy="428628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8" name="Action Button: Return 7">
            <a:hlinkClick r:id="rId5" action="ppaction://hlinksldjump" highlightClick="1"/>
          </p:cNvPr>
          <p:cNvSpPr/>
          <p:nvPr/>
        </p:nvSpPr>
        <p:spPr>
          <a:xfrm>
            <a:off x="7715272" y="6429396"/>
            <a:ext cx="428628" cy="42860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9" name="Action Button: Custom 8">
            <a:hlinkClick r:id="" action="ppaction://hlinkshowjump?jump=endshow" highlightClick="1"/>
          </p:cNvPr>
          <p:cNvSpPr/>
          <p:nvPr/>
        </p:nvSpPr>
        <p:spPr>
          <a:xfrm>
            <a:off x="8858280" y="0"/>
            <a:ext cx="285720" cy="285728"/>
          </a:xfrm>
          <a:prstGeom prst="actionButtonBlank">
            <a:avLst/>
          </a:prstGeom>
          <a:solidFill>
            <a:srgbClr val="FF0000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0" name="Action Button: Forward or Next 9">
            <a:hlinkClick r:id="" action="ppaction://hlinkshowjump?jump=nextslide" highlightClick="1"/>
          </p:cNvPr>
          <p:cNvSpPr/>
          <p:nvPr/>
        </p:nvSpPr>
        <p:spPr>
          <a:xfrm>
            <a:off x="6000760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1" name="Action Button: Back or Previous 10">
            <a:hlinkClick r:id="" action="ppaction://hlinkshowjump?jump=previousslide" highlightClick="1"/>
          </p:cNvPr>
          <p:cNvSpPr/>
          <p:nvPr/>
        </p:nvSpPr>
        <p:spPr>
          <a:xfrm>
            <a:off x="2643174" y="6429396"/>
            <a:ext cx="428628" cy="42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14340" name="Picture 4" descr="http://www.sapgeek.net/wp-content/uploads/2009/12/mailserver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86050" y="3643314"/>
            <a:ext cx="3524250" cy="2381250"/>
          </a:xfrm>
          <a:prstGeom prst="rect">
            <a:avLst/>
          </a:prstGeom>
          <a:noFill/>
          <a:effectLst>
            <a:outerShdw blurRad="1270000" algn="ctr" rotWithShape="0">
              <a:schemeClr val="bg2"/>
            </a:outerShdw>
          </a:effectLst>
        </p:spPr>
      </p:pic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Domain</a:t>
            </a:r>
            <a:r>
              <a:rPr lang="en-NZ" baseline="0" dirty="0" smtClean="0"/>
              <a:t> Name System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Ever wondered how your computer knows what server to connect to when you type in ‘</a:t>
            </a:r>
            <a:r>
              <a:rPr lang="en-NZ" dirty="0" err="1" smtClean="0"/>
              <a:t>facebook.com</a:t>
            </a:r>
            <a:r>
              <a:rPr lang="en-NZ" dirty="0" smtClean="0"/>
              <a:t>’? This is the protocol that gets the IP address of the server from one of the many DNS servers across the world.</a:t>
            </a:r>
          </a:p>
          <a:p>
            <a:r>
              <a:rPr lang="en-NZ" dirty="0" smtClean="0"/>
              <a:t>This finds the nearest DNS server, connects to it, and requests the IP of the website your trying to access.</a:t>
            </a:r>
          </a:p>
          <a:p>
            <a:r>
              <a:rPr lang="en-NZ" dirty="0" smtClean="0"/>
              <a:t>For example, </a:t>
            </a:r>
            <a:r>
              <a:rPr lang="en-NZ" dirty="0" err="1" smtClean="0"/>
              <a:t>facebook.com</a:t>
            </a:r>
            <a:r>
              <a:rPr lang="en-NZ" dirty="0" smtClean="0"/>
              <a:t> turns into 69.63.189.11</a:t>
            </a:r>
          </a:p>
          <a:p>
            <a:endParaRPr lang="en-NZ" dirty="0" smtClean="0"/>
          </a:p>
          <a:p>
            <a:r>
              <a:rPr lang="en-NZ" dirty="0" smtClean="0"/>
              <a:t>This is used because </a:t>
            </a:r>
            <a:r>
              <a:rPr lang="en-NZ" dirty="0" err="1" smtClean="0"/>
              <a:t>facebook.com</a:t>
            </a:r>
            <a:r>
              <a:rPr lang="en-NZ" dirty="0" smtClean="0"/>
              <a:t> is far easier to remember than 69.63.189.11</a:t>
            </a:r>
            <a:endParaRPr lang="en-NZ" dirty="0"/>
          </a:p>
        </p:txBody>
      </p:sp>
      <p:sp>
        <p:nvSpPr>
          <p:cNvPr id="4" name="Rectangle 3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solidFill>
            <a:schemeClr val="accent1">
              <a:alpha val="51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8715372" y="6429372"/>
            <a:ext cx="428628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Action Button: Beginning 5">
            <a:hlinkClick r:id="rId3" action="ppaction://hlinksldjump" highlightClick="1"/>
          </p:cNvPr>
          <p:cNvSpPr/>
          <p:nvPr/>
        </p:nvSpPr>
        <p:spPr>
          <a:xfrm>
            <a:off x="8215338" y="6429372"/>
            <a:ext cx="428628" cy="42862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Action Button: Help 6">
            <a:hlinkClick r:id="rId4" action="ppaction://hlinksldjump" highlightClick="1"/>
          </p:cNvPr>
          <p:cNvSpPr/>
          <p:nvPr/>
        </p:nvSpPr>
        <p:spPr>
          <a:xfrm>
            <a:off x="0" y="6429372"/>
            <a:ext cx="428628" cy="428628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8" name="Action Button: Return 7">
            <a:hlinkClick r:id="rId5" action="ppaction://hlinksldjump" highlightClick="1"/>
          </p:cNvPr>
          <p:cNvSpPr/>
          <p:nvPr/>
        </p:nvSpPr>
        <p:spPr>
          <a:xfrm>
            <a:off x="7715272" y="6429396"/>
            <a:ext cx="428628" cy="42860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9" name="Action Button: Custom 8">
            <a:hlinkClick r:id="" action="ppaction://hlinkshowjump?jump=endshow" highlightClick="1"/>
          </p:cNvPr>
          <p:cNvSpPr/>
          <p:nvPr/>
        </p:nvSpPr>
        <p:spPr>
          <a:xfrm>
            <a:off x="8858280" y="0"/>
            <a:ext cx="285720" cy="285728"/>
          </a:xfrm>
          <a:prstGeom prst="actionButtonBlank">
            <a:avLst/>
          </a:prstGeom>
          <a:solidFill>
            <a:srgbClr val="FF0000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0" name="Action Button: Forward or Next 9">
            <a:hlinkClick r:id="" action="ppaction://hlinkshowjump?jump=nextslide" highlightClick="1"/>
          </p:cNvPr>
          <p:cNvSpPr/>
          <p:nvPr/>
        </p:nvSpPr>
        <p:spPr>
          <a:xfrm>
            <a:off x="6000760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1" name="Action Button: Back or Previous 10">
            <a:hlinkClick r:id="" action="ppaction://hlinkshowjump?jump=previousslide" highlightClick="1"/>
          </p:cNvPr>
          <p:cNvSpPr/>
          <p:nvPr/>
        </p:nvSpPr>
        <p:spPr>
          <a:xfrm>
            <a:off x="2643174" y="6429396"/>
            <a:ext cx="428628" cy="42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Routing</a:t>
            </a:r>
            <a:r>
              <a:rPr lang="en-NZ" baseline="0" dirty="0" smtClean="0"/>
              <a:t> Information Protocol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This gives a computers network card information as to where to route the </a:t>
            </a:r>
            <a:r>
              <a:rPr lang="en-NZ" smtClean="0"/>
              <a:t>packets through</a:t>
            </a:r>
            <a:endParaRPr lang="en-NZ" dirty="0" smtClean="0"/>
          </a:p>
          <a:p>
            <a:r>
              <a:rPr lang="en-NZ" dirty="0" smtClean="0"/>
              <a:t>Instead of the computer sending the packet to every other computer on the internet, this gives a simple, easy path for the data to go through</a:t>
            </a:r>
            <a:endParaRPr lang="en-NZ" dirty="0"/>
          </a:p>
        </p:txBody>
      </p:sp>
      <p:sp>
        <p:nvSpPr>
          <p:cNvPr id="4" name="Rectangle 3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solidFill>
            <a:schemeClr val="accent1">
              <a:alpha val="51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8715372" y="6429372"/>
            <a:ext cx="428628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Action Button: Beginning 5">
            <a:hlinkClick r:id="rId3" action="ppaction://hlinksldjump" highlightClick="1"/>
          </p:cNvPr>
          <p:cNvSpPr/>
          <p:nvPr/>
        </p:nvSpPr>
        <p:spPr>
          <a:xfrm>
            <a:off x="8215338" y="6429372"/>
            <a:ext cx="428628" cy="42862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Action Button: Help 6">
            <a:hlinkClick r:id="rId4" action="ppaction://hlinksldjump" highlightClick="1"/>
          </p:cNvPr>
          <p:cNvSpPr/>
          <p:nvPr/>
        </p:nvSpPr>
        <p:spPr>
          <a:xfrm>
            <a:off x="0" y="6429372"/>
            <a:ext cx="428628" cy="428628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8" name="Action Button: Return 7">
            <a:hlinkClick r:id="rId5" action="ppaction://hlinksldjump" highlightClick="1"/>
          </p:cNvPr>
          <p:cNvSpPr/>
          <p:nvPr/>
        </p:nvSpPr>
        <p:spPr>
          <a:xfrm>
            <a:off x="7715272" y="6429396"/>
            <a:ext cx="428628" cy="42860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9" name="Action Button: Custom 8">
            <a:hlinkClick r:id="" action="ppaction://hlinkshowjump?jump=endshow" highlightClick="1"/>
          </p:cNvPr>
          <p:cNvSpPr/>
          <p:nvPr/>
        </p:nvSpPr>
        <p:spPr>
          <a:xfrm>
            <a:off x="8858280" y="0"/>
            <a:ext cx="285720" cy="285728"/>
          </a:xfrm>
          <a:prstGeom prst="actionButtonBlank">
            <a:avLst/>
          </a:prstGeom>
          <a:solidFill>
            <a:srgbClr val="FF0000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1" name="Action Button: Back or Previous 10">
            <a:hlinkClick r:id="" action="ppaction://hlinkshowjump?jump=previousslide" highlightClick="1"/>
          </p:cNvPr>
          <p:cNvSpPr/>
          <p:nvPr/>
        </p:nvSpPr>
        <p:spPr>
          <a:xfrm>
            <a:off x="2643174" y="6429396"/>
            <a:ext cx="428628" cy="42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>
        <a:solidFill>
          <a:schemeClr val="accent1">
            <a:alpha val="0"/>
          </a:schemeClr>
        </a:solidFill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351</TotalTime>
  <Words>855</Words>
  <Application>Microsoft Office PowerPoint</Application>
  <PresentationFormat>On-screen Show (4:3)</PresentationFormat>
  <Paragraphs>127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Flow</vt:lpstr>
      <vt:lpstr>TCP/IP, How it works.</vt:lpstr>
      <vt:lpstr>Contents</vt:lpstr>
      <vt:lpstr>Layers</vt:lpstr>
      <vt:lpstr>Application Layer</vt:lpstr>
      <vt:lpstr>Hypertext Transfer Protocol</vt:lpstr>
      <vt:lpstr>File Transfer Protocol</vt:lpstr>
      <vt:lpstr>Simple Mail Transfer Protocol</vt:lpstr>
      <vt:lpstr>Domain Name System</vt:lpstr>
      <vt:lpstr>Routing Information Protocol</vt:lpstr>
      <vt:lpstr>Host-to-Host (Transport) Layer</vt:lpstr>
      <vt:lpstr>Transmission Control Protocol</vt:lpstr>
      <vt:lpstr>User Datagram Protocol</vt:lpstr>
      <vt:lpstr>Internet layer</vt:lpstr>
      <vt:lpstr>Internet Protocol</vt:lpstr>
      <vt:lpstr>Address Resolution protocol</vt:lpstr>
      <vt:lpstr>Internet Control Message Protocol</vt:lpstr>
      <vt:lpstr>Internet Group Management Protocol</vt:lpstr>
      <vt:lpstr>Network Interface Layer</vt:lpstr>
      <vt:lpstr>IP Addressing</vt:lpstr>
      <vt:lpstr>Class A IP Addresses</vt:lpstr>
      <vt:lpstr>Class B IP Addresses</vt:lpstr>
      <vt:lpstr>Class C IP Addresses</vt:lpstr>
      <vt:lpstr>Bibliography</vt:lpstr>
      <vt:lpstr>How to work this:</vt:lpstr>
      <vt:lpstr>Template</vt:lpstr>
    </vt:vector>
  </TitlesOfParts>
  <Company>Christchurch City Libraries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TCP/IP, How it works.</dc:title>
  <dc:creator>Christchurch City Libraries</dc:creator>
  <cp:lastModifiedBy>Christchurch City Libraries</cp:lastModifiedBy>
  <cp:revision>137</cp:revision>
  <dcterms:created xsi:type="dcterms:W3CDTF">2010-11-15T01:29:50Z</dcterms:created>
  <dcterms:modified xsi:type="dcterms:W3CDTF">2010-12-07T00:39:47Z</dcterms:modified>
</cp:coreProperties>
</file>